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Merriweather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Merriweather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Merriweather-italic.fntdata"/><Relationship Id="rId12" Type="http://schemas.openxmlformats.org/officeDocument/2006/relationships/slide" Target="slides/slide7.xml"/><Relationship Id="rId34" Type="http://schemas.openxmlformats.org/officeDocument/2006/relationships/font" Target="fonts/Merriweather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Merriweather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cf363d5a22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cf363d5a22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cf363d5a22_3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cf363d5a22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f363d5a22_3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cf363d5a22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cf363d5a22_3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cf363d5a22_3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cf363d5a22_3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cf363d5a22_3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cf363d5a22_3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cf363d5a22_3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cf363d5a22_3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cf363d5a22_3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cf363d5a22_3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cf363d5a22_3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cf363d5a22_3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cf363d5a22_3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cf363d5a22_3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cf363d5a22_3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cf363d5a22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cf363d5a2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cf363d5a22_3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cf363d5a22_3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cf363d5a22_3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cf363d5a22_3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cf363d5a22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cf363d5a22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cf363d5a22_2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cf363d5a22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cf363d5a22_1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cf363d5a22_1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cf363d5a22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cf363d5a22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cf363d5a22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cf363d5a22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cf363d5a22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cf363d5a22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f363d5a22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cf363d5a22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f6a21608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f6a21608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cf363d5a22_1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cf363d5a22_1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Relationship Id="rId5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Relationship Id="rId4" Type="http://schemas.openxmlformats.org/officeDocument/2006/relationships/image" Target="../media/image4.png"/><Relationship Id="rId5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rPr lang="en" sz="4800">
                <a:solidFill>
                  <a:srgbClr val="262626"/>
                </a:solidFill>
                <a:latin typeface="Merriweather"/>
                <a:ea typeface="Merriweather"/>
                <a:cs typeface="Merriweather"/>
                <a:sym typeface="Merriweather"/>
              </a:rPr>
              <a:t>Adversarial Robustness in Machine Learning Models</a:t>
            </a:r>
            <a:r>
              <a:rPr lang="en" sz="4800">
                <a:solidFill>
                  <a:srgbClr val="002F4A"/>
                </a:solidFill>
                <a:latin typeface="Merriweather"/>
                <a:ea typeface="Merriweather"/>
                <a:cs typeface="Merriweather"/>
                <a:sym typeface="Merriweather"/>
              </a:rPr>
              <a:t>​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u="sng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  <a:t>Sai Coumar, Supriya Dixit, </a:t>
            </a:r>
            <a: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  <a:t>Patrick Florendo, Nischay Uppal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Adversarial Attack Evaluation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786400"/>
            <a:ext cx="2178601" cy="2719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5825" y="1786475"/>
            <a:ext cx="2178461" cy="271894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"/>
          <p:cNvSpPr txBox="1"/>
          <p:nvPr/>
        </p:nvSpPr>
        <p:spPr>
          <a:xfrm>
            <a:off x="274225" y="1354325"/>
            <a:ext cx="85206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Samples of 100 were used to view image fragmentation change as parameters were tuned (PGD shown below)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8775" y="1786488"/>
            <a:ext cx="2178451" cy="27189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22"/>
          <p:cNvCxnSpPr>
            <a:stCxn id="136" idx="3"/>
            <a:endCxn id="137" idx="1"/>
          </p:cNvCxnSpPr>
          <p:nvPr/>
        </p:nvCxnSpPr>
        <p:spPr>
          <a:xfrm>
            <a:off x="2490326" y="3145955"/>
            <a:ext cx="41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1" name="Google Shape;141;p22"/>
          <p:cNvCxnSpPr>
            <a:stCxn id="137" idx="3"/>
            <a:endCxn id="139" idx="1"/>
          </p:cNvCxnSpPr>
          <p:nvPr/>
        </p:nvCxnSpPr>
        <p:spPr>
          <a:xfrm>
            <a:off x="5084286" y="3145950"/>
            <a:ext cx="54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2" name="Google Shape;142;p22"/>
          <p:cNvSpPr txBox="1"/>
          <p:nvPr/>
        </p:nvSpPr>
        <p:spPr>
          <a:xfrm>
            <a:off x="1053625" y="4569875"/>
            <a:ext cx="694800" cy="2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α=1</a:t>
            </a:r>
            <a:endParaRPr sz="1300">
              <a:solidFill>
                <a:schemeClr val="dk1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3806025" y="4569875"/>
            <a:ext cx="732900" cy="2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α=.5</a:t>
            </a:r>
            <a:endParaRPr sz="1300">
              <a:solidFill>
                <a:schemeClr val="dk1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6434775" y="4569875"/>
            <a:ext cx="732900" cy="2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α=.1</a:t>
            </a:r>
            <a:endParaRPr sz="1300">
              <a:solidFill>
                <a:schemeClr val="dk1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039" y="1566450"/>
            <a:ext cx="8033925" cy="223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idx="1" type="body"/>
          </p:nvPr>
        </p:nvSpPr>
        <p:spPr>
          <a:xfrm>
            <a:off x="311725" y="2102825"/>
            <a:ext cx="3127500" cy="33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Georgia"/>
              <a:buAutoNum type="arabicPeriod"/>
            </a:pPr>
            <a:r>
              <a:rPr lang="en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Take samples (10 batches) of adversarial input from the output of our attacks</a:t>
            </a:r>
            <a:endParaRPr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Georgia"/>
              <a:buAutoNum type="arabicPeriod"/>
            </a:pPr>
            <a:r>
              <a:rPr lang="en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Augment our datasets with the adversarial input</a:t>
            </a:r>
            <a:endParaRPr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Georgia"/>
              <a:buAutoNum type="arabicPeriod"/>
            </a:pPr>
            <a:r>
              <a:rPr lang="en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Retrain our ResNet18 models using augmented datasets </a:t>
            </a:r>
            <a:endParaRPr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5" name="Google Shape;155;p24"/>
          <p:cNvSpPr txBox="1"/>
          <p:nvPr>
            <p:ph type="title"/>
          </p:nvPr>
        </p:nvSpPr>
        <p:spPr>
          <a:xfrm>
            <a:off x="311725" y="500925"/>
            <a:ext cx="31275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Robust Models</a:t>
            </a:r>
            <a:endParaRPr/>
          </a:p>
        </p:txBody>
      </p:sp>
      <p:pic>
        <p:nvPicPr>
          <p:cNvPr id="156" name="Google Shape;1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8525" y="1306650"/>
            <a:ext cx="4917849" cy="259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4"/>
          <p:cNvSpPr txBox="1"/>
          <p:nvPr/>
        </p:nvSpPr>
        <p:spPr>
          <a:xfrm>
            <a:off x="4147675" y="3993300"/>
            <a:ext cx="4767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Adversarial Attack and Defence through Adversarial Training and Feature Fusion for Diabetic Retinopathy Recognition. (Lal et. al) 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Dropping Black Box Algorithms</a:t>
            </a:r>
            <a:endParaRPr/>
          </a:p>
        </p:txBody>
      </p:sp>
      <p:sp>
        <p:nvSpPr>
          <p:cNvPr id="163" name="Google Shape;163;p2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NES: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Could not be reproduced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Attack functionality </a:t>
            </a:r>
            <a:r>
              <a:rPr lang="en"/>
              <a:t>exactly</a:t>
            </a:r>
            <a:r>
              <a:rPr lang="en"/>
              <a:t> the same as Projected Gradient Descent with Gradient Estimation instead of Gradient Extraction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computationally expensive for the same adversarial input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Constraint of inaccessibility to control model not an issue</a:t>
            </a:r>
            <a:endParaRPr/>
          </a:p>
        </p:txBody>
      </p:sp>
      <p:sp>
        <p:nvSpPr>
          <p:cNvPr id="164" name="Google Shape;164;p25"/>
          <p:cNvSpPr txBox="1"/>
          <p:nvPr>
            <p:ph idx="2" type="body"/>
          </p:nvPr>
        </p:nvSpPr>
        <p:spPr>
          <a:xfrm>
            <a:off x="473835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Square Attack: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Did not perform as well as other adversarial attacks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Not as computationally expensive as white box, but cost not worth it for performance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Many iterations needed for a substantial drop in model performance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Every iteration you query the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Paper primarily used ImageNet, more complex dataset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469x387 pixels vs 32x32 pixels for CIFAR10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Size of perturbed regions is decided in part by size of image (p_init)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0925" y="2264075"/>
            <a:ext cx="5673325" cy="269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5175" y="322425"/>
            <a:ext cx="5616024" cy="170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175" y="322425"/>
            <a:ext cx="5616024" cy="170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5175" y="2086150"/>
            <a:ext cx="5512026" cy="286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175" y="322425"/>
            <a:ext cx="5616024" cy="170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5513" y="1953586"/>
            <a:ext cx="5535351" cy="2892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175" y="322425"/>
            <a:ext cx="5616024" cy="170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0825" y="2300500"/>
            <a:ext cx="5716101" cy="258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175" y="322425"/>
            <a:ext cx="5616024" cy="170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5675" y="2306925"/>
            <a:ext cx="5555025" cy="250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175" y="322425"/>
            <a:ext cx="5616024" cy="170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5825" y="2243475"/>
            <a:ext cx="5400425" cy="269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21125" y="453925"/>
            <a:ext cx="3706500" cy="8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Goals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4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Current image classification models are easily tricked by minor variations that are imperceptible to the human eye</a:t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Develop robust machine learning models that can withstand adversarial attacks with minimal misclassifications</a:t>
            </a:r>
            <a:endParaRPr sz="1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Real world application: image recognition for security purposes</a:t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Understand + implement attacks -&gt; develop adversarial datasets to train models for maximum robustness</a:t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50" y="1764625"/>
            <a:ext cx="4125648" cy="123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11700" y="1505700"/>
            <a:ext cx="8433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Model robustness/Attack effectiveness can vary from dataset to dataset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Adversarial training from a certain attack can improve robustness towards other attacks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FGSM on MNIST is somewhat resistant to adversarial training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Deepfool (the “perfect” attack) is the strongest adversarial attack and was completely insensitive to adversarial training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JSMA was similarly effective but models could be trained to be slightly more robust 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Models saw the most benefits from adversarial training towards PGD attacks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Augmenting datasets with adversarial input from multiple attacks made them generally more resistant overall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6" name="Google Shape;206;p3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Key Takeaways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321125" y="453925"/>
            <a:ext cx="3706500" cy="8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Goals</a:t>
            </a:r>
            <a:endParaRPr/>
          </a:p>
        </p:txBody>
      </p:sp>
      <p:sp>
        <p:nvSpPr>
          <p:cNvPr id="212" name="Google Shape;212;p33"/>
          <p:cNvSpPr txBox="1"/>
          <p:nvPr>
            <p:ph idx="1" type="body"/>
          </p:nvPr>
        </p:nvSpPr>
        <p:spPr>
          <a:xfrm>
            <a:off x="4644675" y="500925"/>
            <a:ext cx="4166400" cy="44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Develop robust machine learning models that can withstand adversarial attacks with minimal misclassifications</a:t>
            </a:r>
            <a:endParaRPr sz="1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Success: Fully Augmented ResNet18 models had significant increase in resistance to adversarial attacks</a:t>
            </a:r>
            <a:endParaRPr sz="15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Understand + implement attacks -&gt; develop adversarial datasets to train models for maximum robustness</a:t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6 adversarial attack algorithms implemented and 15 augmented datasets generated</a:t>
            </a:r>
            <a:endParaRPr sz="15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13" name="Google Shape;2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50" y="1764625"/>
            <a:ext cx="4125648" cy="123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219" name="Google Shape;219;p34"/>
          <p:cNvSpPr txBox="1"/>
          <p:nvPr>
            <p:ph idx="1" type="body"/>
          </p:nvPr>
        </p:nvSpPr>
        <p:spPr>
          <a:xfrm>
            <a:off x="396400" y="1171975"/>
            <a:ext cx="4700100" cy="36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Fine tuning + building on our black box attacks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Different norms for our existing attacks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○"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CW: L</a:t>
            </a:r>
            <a:r>
              <a:rPr baseline="-25000" lang="en" sz="1600">
                <a:latin typeface="Georgia"/>
                <a:ea typeface="Georgia"/>
                <a:cs typeface="Georgia"/>
                <a:sym typeface="Georgia"/>
              </a:rPr>
              <a:t>0 </a:t>
            </a: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, L</a:t>
            </a:r>
            <a:r>
              <a:rPr baseline="-25000" lang="en" sz="1600">
                <a:latin typeface="Georgia"/>
                <a:ea typeface="Georgia"/>
                <a:cs typeface="Georgia"/>
                <a:sym typeface="Georgia"/>
              </a:rPr>
              <a:t>∞</a:t>
            </a:r>
            <a:endParaRPr baseline="-25000" sz="1600">
              <a:latin typeface="Georgia"/>
              <a:ea typeface="Georgia"/>
              <a:cs typeface="Georgia"/>
              <a:sym typeface="Georgia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○"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Square: L</a:t>
            </a:r>
            <a:r>
              <a:rPr baseline="-25000" lang="en" sz="1600">
                <a:latin typeface="Georgia"/>
                <a:ea typeface="Georgia"/>
                <a:cs typeface="Georgia"/>
                <a:sym typeface="Georgia"/>
              </a:rPr>
              <a:t>2</a:t>
            </a:r>
            <a:endParaRPr baseline="-25000" sz="1600"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Larger Augmented Datasets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Boundary attacks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○"/>
            </a:pPr>
            <a:r>
              <a:rPr lang="en" sz="1400">
                <a:latin typeface="Georgia"/>
                <a:ea typeface="Georgia"/>
                <a:cs typeface="Georgia"/>
                <a:sym typeface="Georgia"/>
              </a:rPr>
              <a:t>starts from a large adversarial perturbation and then seeks to reduce the perturbation while staying adversarial</a:t>
            </a:r>
            <a:endParaRPr sz="1400"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Broader variety of datasets: e.g. ImageNet, notMNIST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20" name="Google Shape;22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0050" y="2224800"/>
            <a:ext cx="3938700" cy="158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5"/>
          <p:cNvSpPr txBox="1"/>
          <p:nvPr>
            <p:ph type="title"/>
          </p:nvPr>
        </p:nvSpPr>
        <p:spPr>
          <a:xfrm>
            <a:off x="1364825" y="1015550"/>
            <a:ext cx="6247800" cy="210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Thank You!</a:t>
            </a:r>
            <a:endParaRPr sz="4700"/>
          </a:p>
        </p:txBody>
      </p:sp>
      <p:sp>
        <p:nvSpPr>
          <p:cNvPr id="226" name="Google Shape;226;p35"/>
          <p:cNvSpPr txBox="1"/>
          <p:nvPr/>
        </p:nvSpPr>
        <p:spPr>
          <a:xfrm>
            <a:off x="827475" y="2501225"/>
            <a:ext cx="7945800" cy="5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A special thanks to Xiaoni Duan, Rajdeep Haldar, and Professor Guang Lin</a:t>
            </a:r>
            <a:endParaRPr sz="18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Model: ResNet18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53800"/>
            <a:ext cx="8839204" cy="178251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145975" y="1397150"/>
            <a:ext cx="8686500" cy="16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Popular Deep Convolutional Neural Network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Uses skip connections and residual blocks to prevent vanishing gradient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Hyperparameters: Batch Size = 256, Adam Optimizer (lr=1e-3), 20 Epochs, StepLR scheduler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Performance prior to Attacks: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MNIST: ~99% 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CIFAR10: ~78%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SVHN: 93%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Training Time: 4-10 minutes locally, Impossible on Scholar Cluster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547350" y="4775300"/>
            <a:ext cx="8049300" cy="2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https://github.com/rasbt/deeplearning-models/blob/master/pytorch_ipynb/cnn/cnn-resnet18-mnist.ipynb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Additions: Square Attack</a:t>
            </a: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67225" y="1410475"/>
            <a:ext cx="4756500" cy="3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eorgia"/>
              <a:buChar char="-"/>
            </a:pP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Black box attack</a:t>
            </a:r>
            <a:endParaRPr sz="1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eorgia"/>
              <a:buChar char="-"/>
            </a:pP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manipulates square-shaped regions in the feature space to generate adversarial examples</a:t>
            </a:r>
            <a:endParaRPr sz="1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eorgia"/>
              <a:buChar char="-"/>
            </a:pP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Regions chosen and updated on a schedule</a:t>
            </a:r>
            <a:endParaRPr sz="1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eorgia"/>
              <a:buChar char="-"/>
            </a:pP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L</a:t>
            </a:r>
            <a:r>
              <a:rPr baseline="-25000"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∞</a:t>
            </a: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 version </a:t>
            </a:r>
            <a:endParaRPr sz="1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eorgia"/>
              <a:buChar char="-"/>
            </a:pP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Hyperparameters </a:t>
            </a:r>
            <a:endParaRPr sz="1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eorgia"/>
              <a:buChar char="-"/>
            </a:pP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epsilon which is the l</a:t>
            </a:r>
            <a:r>
              <a:rPr baseline="-25000"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p</a:t>
            </a: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-radius i.e. max perturbation size </a:t>
            </a:r>
            <a:endParaRPr sz="1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eorgia"/>
              <a:buChar char="-"/>
            </a:pP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Projected gradient descent (think constrained to some epsilon ball around starting point)</a:t>
            </a:r>
            <a:endParaRPr sz="1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eorgia"/>
              <a:buChar char="-"/>
            </a:pP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Maximum allowable attack</a:t>
            </a:r>
            <a:endParaRPr sz="1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eorgia"/>
              <a:buChar char="-"/>
            </a:pP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P_innit: starting size of the region that is updated on a </a:t>
            </a: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schedule</a:t>
            </a:r>
            <a:endParaRPr sz="1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eorgia"/>
              <a:buChar char="-"/>
            </a:pP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Square attack is query efficient </a:t>
            </a:r>
            <a:endParaRPr sz="1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eorgia"/>
              <a:buChar char="-"/>
            </a:pPr>
            <a:r>
              <a:rPr lang="en" sz="1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Other black box attacks query models way more times w/ success rate way lower than white box attacks</a:t>
            </a:r>
            <a:endParaRPr sz="1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0" l="0" r="0" t="17722"/>
          <a:stretch/>
        </p:blipFill>
        <p:spPr>
          <a:xfrm>
            <a:off x="4964800" y="141025"/>
            <a:ext cx="1532750" cy="146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6510" y="1550875"/>
            <a:ext cx="3205690" cy="178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7075" y="3337075"/>
            <a:ext cx="2905799" cy="16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293400" y="296225"/>
            <a:ext cx="4278600" cy="11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Square Attack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MNIST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2815725" y="572175"/>
            <a:ext cx="30543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425" y="0"/>
            <a:ext cx="4125875" cy="4961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643100"/>
            <a:ext cx="2114550" cy="278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39325" y="2689300"/>
            <a:ext cx="1782825" cy="23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/>
        </p:nvSpPr>
        <p:spPr>
          <a:xfrm>
            <a:off x="3535575" y="2209725"/>
            <a:ext cx="5416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2510650" y="964500"/>
            <a:ext cx="13728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Accuracy: 59.375000 %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37025" y="305650"/>
            <a:ext cx="4278600" cy="11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Square Attack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CIFAR10</a:t>
            </a:r>
            <a:endParaRPr/>
          </a:p>
        </p:txBody>
      </p:sp>
      <p:sp>
        <p:nvSpPr>
          <p:cNvPr id="106" name="Google Shape;106;p18"/>
          <p:cNvSpPr txBox="1"/>
          <p:nvPr/>
        </p:nvSpPr>
        <p:spPr>
          <a:xfrm>
            <a:off x="2815725" y="572175"/>
            <a:ext cx="30543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4750" y="117675"/>
            <a:ext cx="4739251" cy="4759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825" y="1898925"/>
            <a:ext cx="2190750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4975" y="2923900"/>
            <a:ext cx="1747375" cy="199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2648913" y="1052725"/>
            <a:ext cx="1459500" cy="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Accuracy: 28.906250 %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311725" y="1317300"/>
            <a:ext cx="3706500" cy="15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Adversarial attacks fully implemented and assessed</a:t>
            </a:r>
            <a:endParaRPr/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4644675" y="8206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Fast Gradient Sign Method</a:t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DeepFool</a:t>
            </a:r>
            <a:endParaRPr sz="1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Projected Gradient Descent</a:t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Carlini and Wagner</a:t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Jacobian Saliency Map Attack</a:t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eorgia"/>
              <a:buChar char="●"/>
            </a:pPr>
            <a:r>
              <a:rPr lang="en" sz="1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Square attack</a:t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to Testing</a:t>
            </a:r>
            <a:endParaRPr/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311700" y="1505700"/>
            <a:ext cx="85206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Iterative attack runtime was long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Adversarial attacks were tested against a batch of 256 instead of full test set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Control models were re-trained with normalized input and attacks were tested using normalized input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Functionally irrelevant for just image classification tasks due to batch normalization, but normalized input made a big difference in attack success and parameter tuning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Attacks wouldn’t be run on previously misclassified images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Targeted attacks would target class with second most confidence in classification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10 x 10 Samples to verify image retention	</a:t>
            </a:r>
            <a:endParaRPr sz="1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Adversarial Attack Evaluation</a:t>
            </a:r>
            <a:endParaRPr/>
          </a:p>
        </p:txBody>
      </p:sp>
      <p:sp>
        <p:nvSpPr>
          <p:cNvPr id="128" name="Google Shape;128;p21"/>
          <p:cNvSpPr txBox="1"/>
          <p:nvPr>
            <p:ph idx="4294967295" type="body"/>
          </p:nvPr>
        </p:nvSpPr>
        <p:spPr>
          <a:xfrm>
            <a:off x="311725" y="1394475"/>
            <a:ext cx="4168500" cy="36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eorgia"/>
              <a:buChar char="●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Adversarial Attacks come with a tradeoff between image data retention vs attack success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Point of Image Fragmentation: The attack with tuned parameters s.t. the image retains as much of the perceptible image data while minimizing accuracy. 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Must be evaluated manually by humans as “perception” can not be automated.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Attacks success can vary per image with different tuned parameters.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Using the same parameters within datasets worked fine for testing, but between datasets required new tuning.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2700" y="1394475"/>
            <a:ext cx="2721725" cy="347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/>
          <p:nvPr/>
        </p:nvSpPr>
        <p:spPr>
          <a:xfrm>
            <a:off x="5209179" y="4821250"/>
            <a:ext cx="3735900" cy="2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Image fragmentation occurs between 0.025 and 0.05 (FGSM on CIFAR10)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